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9" r:id="rId4"/>
    <p:sldId id="260" r:id="rId5"/>
    <p:sldId id="258" r:id="rId6"/>
    <p:sldId id="261" r:id="rId7"/>
    <p:sldId id="262"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660"/>
  </p:normalViewPr>
  <p:slideViewPr>
    <p:cSldViewPr>
      <p:cViewPr varScale="1">
        <p:scale>
          <a:sx n="74" d="100"/>
          <a:sy n="74" d="100"/>
        </p:scale>
        <p:origin x="-102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F10F91C-F321-47AC-99D7-3C27E316E5D8}" type="datetimeFigureOut">
              <a:rPr lang="en-US" smtClean="0"/>
              <a:pPr/>
              <a:t>1/12/2012</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C6230D-DE99-44B8-A89B-A24C991CB33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5C6230D-DE99-44B8-A89B-A24C991CB334}" type="slidenum">
              <a:rPr lang="en-US" smtClean="0"/>
              <a:pPr/>
              <a:t>8</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A5F3A4E-80C1-4C21-BAD2-2EF87C58BD79}" type="datetimeFigureOut">
              <a:rPr lang="en-US" smtClean="0"/>
              <a:pPr/>
              <a:t>1/12/2012</a:t>
            </a:fld>
            <a:endParaRPr lang="en-US" dirty="0"/>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2B12D8C-7ECF-4A17-9C22-340FF2439B6A}"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A5F3A4E-80C1-4C21-BAD2-2EF87C58BD79}" type="datetimeFigureOut">
              <a:rPr lang="en-US" smtClean="0"/>
              <a:pPr/>
              <a:t>1/12/2012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2B12D8C-7ECF-4A17-9C22-340FF2439B6A}"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6A5F3A4E-80C1-4C21-BAD2-2EF87C58BD79}" type="datetimeFigureOut">
              <a:rPr lang="en-US" smtClean="0"/>
              <a:pPr/>
              <a:t>1/12/2012</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Slide Number Placeholder 5"/>
          <p:cNvSpPr>
            <a:spLocks noGrp="1"/>
          </p:cNvSpPr>
          <p:nvPr>
            <p:ph type="sldNum" sz="quarter" idx="12"/>
          </p:nvPr>
        </p:nvSpPr>
        <p:spPr>
          <a:xfrm rot="5400000">
            <a:off x="5989638" y="144462"/>
            <a:ext cx="533400" cy="244476"/>
          </a:xfrm>
        </p:spPr>
        <p:txBody>
          <a:bodyPr/>
          <a:lstStyle/>
          <a:p>
            <a:fld id="{B2B12D8C-7ECF-4A17-9C22-340FF2439B6A}"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6A5F3A4E-80C1-4C21-BAD2-2EF87C58BD79}" type="datetimeFigureOut">
              <a:rPr lang="en-US" smtClean="0"/>
              <a:pPr/>
              <a:t>1/12/2012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2B12D8C-7ECF-4A17-9C22-340FF2439B6A}" type="slidenum">
              <a:rPr lang="en-US" smtClean="0"/>
              <a:pPr/>
              <a:t>‹#›</a:t>
            </a:fld>
            <a:endParaRPr lang="en-US" dirty="0"/>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A5F3A4E-80C1-4C21-BAD2-2EF87C58BD79}" type="datetimeFigureOut">
              <a:rPr lang="en-US" smtClean="0"/>
              <a:pPr/>
              <a:t>1/12/2012</a:t>
            </a:fld>
            <a:endParaRPr lang="en-US" dirty="0"/>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2B12D8C-7ECF-4A17-9C22-340FF2439B6A}"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6A5F3A4E-80C1-4C21-BAD2-2EF87C58BD79}" type="datetimeFigureOut">
              <a:rPr lang="en-US" smtClean="0"/>
              <a:pPr/>
              <a:t>1/12/2012</a:t>
            </a:fld>
            <a:endParaRPr lang="en-US" dirty="0"/>
          </a:p>
        </p:txBody>
      </p:sp>
      <p:sp>
        <p:nvSpPr>
          <p:cNvPr id="10" name="Slide Number Placeholder 9"/>
          <p:cNvSpPr>
            <a:spLocks noGrp="1"/>
          </p:cNvSpPr>
          <p:nvPr>
            <p:ph type="sldNum" sz="quarter" idx="16"/>
          </p:nvPr>
        </p:nvSpPr>
        <p:spPr/>
        <p:txBody>
          <a:bodyPr rtlCol="0"/>
          <a:lstStyle/>
          <a:p>
            <a:fld id="{B2B12D8C-7ECF-4A17-9C22-340FF2439B6A}" type="slidenum">
              <a:rPr lang="en-US" smtClean="0"/>
              <a:pPr/>
              <a:t>‹#›</a:t>
            </a:fld>
            <a:endParaRPr lang="en-US" dirty="0"/>
          </a:p>
        </p:txBody>
      </p:sp>
      <p:sp>
        <p:nvSpPr>
          <p:cNvPr id="12" name="Footer Placeholder 11"/>
          <p:cNvSpPr>
            <a:spLocks noGrp="1"/>
          </p:cNvSpPr>
          <p:nvPr>
            <p:ph type="ftr" sz="quarter" idx="17"/>
          </p:nvPr>
        </p:nvSpPr>
        <p:spPr/>
        <p:txBody>
          <a:bodyPr rtlCol="0"/>
          <a:lstStyle/>
          <a:p>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A5F3A4E-80C1-4C21-BAD2-2EF87C58BD79}" type="datetimeFigureOut">
              <a:rPr lang="en-US" smtClean="0"/>
              <a:pPr/>
              <a:t>1/12/2012</a:t>
            </a:fld>
            <a:endParaRPr lang="en-US" dirty="0"/>
          </a:p>
        </p:txBody>
      </p:sp>
      <p:sp>
        <p:nvSpPr>
          <p:cNvPr id="12" name="Slide Number Placeholder 11"/>
          <p:cNvSpPr>
            <a:spLocks noGrp="1"/>
          </p:cNvSpPr>
          <p:nvPr>
            <p:ph type="sldNum" sz="quarter" idx="16"/>
          </p:nvPr>
        </p:nvSpPr>
        <p:spPr/>
        <p:txBody>
          <a:bodyPr rtlCol="0"/>
          <a:lstStyle/>
          <a:p>
            <a:fld id="{B2B12D8C-7ECF-4A17-9C22-340FF2439B6A}" type="slidenum">
              <a:rPr lang="en-US" smtClean="0"/>
              <a:pPr/>
              <a:t>‹#›</a:t>
            </a:fld>
            <a:endParaRPr lang="en-US" dirty="0"/>
          </a:p>
        </p:txBody>
      </p:sp>
      <p:sp>
        <p:nvSpPr>
          <p:cNvPr id="14" name="Footer Placeholder 13"/>
          <p:cNvSpPr>
            <a:spLocks noGrp="1"/>
          </p:cNvSpPr>
          <p:nvPr>
            <p:ph type="ftr" sz="quarter" idx="17"/>
          </p:nvPr>
        </p:nvSpPr>
        <p:spPr/>
        <p:txBody>
          <a:bodyPr rtlCol="0"/>
          <a:lstStyle/>
          <a:p>
            <a:endParaRPr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A5F3A4E-80C1-4C21-BAD2-2EF87C58BD79}" type="datetimeFigureOut">
              <a:rPr lang="en-US" smtClean="0"/>
              <a:pPr/>
              <a:t>1/12/2012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2B12D8C-7ECF-4A17-9C22-340FF2439B6A}"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A5F3A4E-80C1-4C21-BAD2-2EF87C58BD79}" type="datetimeFigureOut">
              <a:rPr lang="en-US" smtClean="0"/>
              <a:pPr/>
              <a:t>1/12/2012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2B12D8C-7ECF-4A17-9C22-340FF2439B6A}"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6A5F3A4E-80C1-4C21-BAD2-2EF87C58BD79}" type="datetimeFigureOut">
              <a:rPr lang="en-US" smtClean="0"/>
              <a:pPr/>
              <a:t>1/12/2012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2B12D8C-7ECF-4A17-9C22-340FF2439B6A}" type="slidenum">
              <a:rPr lang="en-US" smtClean="0"/>
              <a:pPr/>
              <a:t>‹#›</a:t>
            </a:fld>
            <a:endParaRPr lang="en-US" dirty="0"/>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Date Placeholder 11"/>
          <p:cNvSpPr>
            <a:spLocks noGrp="1"/>
          </p:cNvSpPr>
          <p:nvPr>
            <p:ph type="dt" sz="half" idx="10"/>
          </p:nvPr>
        </p:nvSpPr>
        <p:spPr>
          <a:xfrm>
            <a:off x="6248400" y="6248400"/>
            <a:ext cx="2667000" cy="365125"/>
          </a:xfrm>
        </p:spPr>
        <p:txBody>
          <a:bodyPr rtlCol="0"/>
          <a:lstStyle/>
          <a:p>
            <a:fld id="{6A5F3A4E-80C1-4C21-BAD2-2EF87C58BD79}" type="datetimeFigureOut">
              <a:rPr lang="en-US" smtClean="0"/>
              <a:pPr/>
              <a:t>1/12/2012</a:t>
            </a:fld>
            <a:endParaRPr lang="en-US" dirty="0"/>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2B12D8C-7ECF-4A17-9C22-340FF2439B6A}" type="slidenum">
              <a:rPr lang="en-US" smtClean="0"/>
              <a:pPr/>
              <a:t>‹#›</a:t>
            </a:fld>
            <a:endParaRPr lang="en-US" dirty="0"/>
          </a:p>
        </p:txBody>
      </p:sp>
      <p:sp>
        <p:nvSpPr>
          <p:cNvPr id="14" name="Footer Placeholder 13"/>
          <p:cNvSpPr>
            <a:spLocks noGrp="1"/>
          </p:cNvSpPr>
          <p:nvPr>
            <p:ph type="ftr" sz="quarter" idx="12"/>
          </p:nvPr>
        </p:nvSpPr>
        <p:spPr>
          <a:xfrm>
            <a:off x="1600200" y="6248206"/>
            <a:ext cx="4572000" cy="365125"/>
          </a:xfrm>
        </p:spPr>
        <p:txBody>
          <a:bodyPr rtlCol="0"/>
          <a:lstStyle/>
          <a:p>
            <a:endParaRPr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dirty="0"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A5F3A4E-80C1-4C21-BAD2-2EF87C58BD79}" type="datetimeFigureOut">
              <a:rPr lang="en-US" smtClean="0"/>
              <a:pPr/>
              <a:t>1/12/2012</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2B12D8C-7ECF-4A17-9C22-340FF2439B6A}"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67000" y="6096000"/>
            <a:ext cx="5369527" cy="685800"/>
          </a:xfrm>
        </p:spPr>
        <p:txBody>
          <a:bodyPr>
            <a:normAutofit fontScale="90000"/>
          </a:bodyPr>
          <a:lstStyle/>
          <a:p>
            <a:r>
              <a:rPr lang="en-US" dirty="0" smtClean="0"/>
              <a:t>SAVE THE ORANGUTANS</a:t>
            </a:r>
            <a:endParaRPr lang="en-US" dirty="0"/>
          </a:p>
        </p:txBody>
      </p:sp>
      <p:sp>
        <p:nvSpPr>
          <p:cNvPr id="3" name="Subtitle 2"/>
          <p:cNvSpPr>
            <a:spLocks noGrp="1"/>
          </p:cNvSpPr>
          <p:nvPr>
            <p:ph type="subTitle" idx="1"/>
          </p:nvPr>
        </p:nvSpPr>
        <p:spPr>
          <a:xfrm>
            <a:off x="228600" y="6172200"/>
            <a:ext cx="1873981" cy="516076"/>
          </a:xfrm>
        </p:spPr>
        <p:txBody>
          <a:bodyPr>
            <a:normAutofit fontScale="92500"/>
          </a:bodyPr>
          <a:lstStyle/>
          <a:p>
            <a:r>
              <a:rPr lang="en-US" dirty="0" smtClean="0"/>
              <a:t>For 5</a:t>
            </a:r>
            <a:r>
              <a:rPr lang="en-US" baseline="30000" dirty="0" smtClean="0"/>
              <a:t>TH</a:t>
            </a:r>
            <a:r>
              <a:rPr lang="en-US" dirty="0" smtClean="0"/>
              <a:t> grade </a:t>
            </a:r>
            <a:endParaRPr lang="en-US" dirty="0"/>
          </a:p>
        </p:txBody>
      </p:sp>
      <p:pic>
        <p:nvPicPr>
          <p:cNvPr id="10242" name="Picture 2" descr="http://images.cdn.fotopedia.com/flickr-1909466194-original.jpg"/>
          <p:cNvPicPr>
            <a:picLocks noChangeAspect="1" noChangeArrowheads="1"/>
          </p:cNvPicPr>
          <p:nvPr/>
        </p:nvPicPr>
        <p:blipFill>
          <a:blip r:embed="rId2" cstate="print"/>
          <a:srcRect/>
          <a:stretch>
            <a:fillRect/>
          </a:stretch>
        </p:blipFill>
        <p:spPr bwMode="auto">
          <a:xfrm>
            <a:off x="0" y="0"/>
            <a:ext cx="9144000" cy="6015843"/>
          </a:xfrm>
          <a:prstGeom prst="rect">
            <a:avLst/>
          </a:prstGeom>
          <a:noFill/>
        </p:spPr>
      </p:pic>
      <p:sp>
        <p:nvSpPr>
          <p:cNvPr id="6" name="TextBox 5"/>
          <p:cNvSpPr txBox="1"/>
          <p:nvPr/>
        </p:nvSpPr>
        <p:spPr>
          <a:xfrm>
            <a:off x="2971800" y="5791200"/>
            <a:ext cx="4191000" cy="253916"/>
          </a:xfrm>
          <a:prstGeom prst="rect">
            <a:avLst/>
          </a:prstGeom>
          <a:noFill/>
        </p:spPr>
        <p:txBody>
          <a:bodyPr wrap="square" rtlCol="0">
            <a:spAutoFit/>
          </a:bodyPr>
          <a:lstStyle/>
          <a:p>
            <a:r>
              <a:rPr lang="en-US" sz="1050" i="1" dirty="0" smtClean="0">
                <a:solidFill>
                  <a:schemeClr val="bg1"/>
                </a:solidFill>
              </a:rPr>
              <a:t>http://www.fotopedia.com/</a:t>
            </a:r>
            <a:endParaRPr lang="en-US" sz="1050" i="1"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fade">
                                      <p:cBhvr>
                                        <p:cTn id="7" dur="2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4724400" cy="5943600"/>
          </a:xfrm>
        </p:spPr>
        <p:txBody>
          <a:bodyPr/>
          <a:lstStyle/>
          <a:p>
            <a:r>
              <a:rPr lang="en-US" dirty="0" smtClean="0"/>
              <a:t>This is a palm oil tree. People are cutting down trees that orangutans need, and putting in tons of palm oil tees, and for every palm oil tree that they plant, an orangutan is dying.</a:t>
            </a:r>
            <a:endParaRPr lang="en-US" dirty="0"/>
          </a:p>
        </p:txBody>
      </p:sp>
      <p:pic>
        <p:nvPicPr>
          <p:cNvPr id="17410" name="Picture 2" descr="http://2.bp.blogspot.com/_1UTXTp5qXzw/S83p3P2W5mI/AAAAAAAAAOM/82ww4UVDLIU/s1600/oil_palm_001.jpg"/>
          <p:cNvPicPr>
            <a:picLocks noChangeAspect="1" noChangeArrowheads="1"/>
          </p:cNvPicPr>
          <p:nvPr/>
        </p:nvPicPr>
        <p:blipFill>
          <a:blip r:embed="rId2" cstate="print"/>
          <a:srcRect/>
          <a:stretch>
            <a:fillRect/>
          </a:stretch>
        </p:blipFill>
        <p:spPr bwMode="auto">
          <a:xfrm>
            <a:off x="4686300" y="-6172200"/>
            <a:ext cx="4457700" cy="6019800"/>
          </a:xfrm>
          <a:prstGeom prst="rect">
            <a:avLst/>
          </a:prstGeom>
          <a:noFill/>
        </p:spPr>
      </p:pic>
      <p:sp>
        <p:nvSpPr>
          <p:cNvPr id="5" name="Title 1"/>
          <p:cNvSpPr>
            <a:spLocks noGrp="1"/>
          </p:cNvSpPr>
          <p:nvPr>
            <p:ph type="ctrTitle"/>
          </p:nvPr>
        </p:nvSpPr>
        <p:spPr>
          <a:xfrm>
            <a:off x="2667000" y="6096000"/>
            <a:ext cx="5369527" cy="685800"/>
          </a:xfrm>
        </p:spPr>
        <p:txBody>
          <a:bodyPr>
            <a:normAutofit fontScale="90000"/>
          </a:bodyPr>
          <a:lstStyle/>
          <a:p>
            <a:r>
              <a:rPr lang="en-US" dirty="0" smtClean="0"/>
              <a:t>Palm oil tree</a:t>
            </a:r>
            <a:endParaRPr lang="en-US" dirty="0"/>
          </a:p>
        </p:txBody>
      </p:sp>
      <p:sp>
        <p:nvSpPr>
          <p:cNvPr id="6" name="Rectangle 5"/>
          <p:cNvSpPr/>
          <p:nvPr/>
        </p:nvSpPr>
        <p:spPr>
          <a:xfrm>
            <a:off x="4648200" y="5334000"/>
            <a:ext cx="4572000" cy="577081"/>
          </a:xfrm>
          <a:prstGeom prst="rect">
            <a:avLst/>
          </a:prstGeom>
        </p:spPr>
        <p:txBody>
          <a:bodyPr>
            <a:spAutoFit/>
          </a:bodyPr>
          <a:lstStyle/>
          <a:p>
            <a:r>
              <a:rPr lang="en-US" sz="1050" i="1" dirty="0" smtClean="0">
                <a:solidFill>
                  <a:schemeClr val="bg1"/>
                </a:solidFill>
              </a:rPr>
              <a:t>http://2.bp.blogspot.com/_y97Tjb-6LcI/STqk5cWcI4I/AAAAAAAAB54/vDGDR6hr8lc/s400/port-dickson_oil-palm-tree.jpg</a:t>
            </a:r>
            <a:endParaRPr lang="en-US" sz="1050" i="1"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par>
                                <p:cTn id="21" presetID="42" presetClass="path" presetSubtype="0" accel="50000" decel="50000" fill="hold" nodeType="withEffect">
                                  <p:stCondLst>
                                    <p:cond delay="0"/>
                                  </p:stCondLst>
                                  <p:childTnLst>
                                    <p:animMotion origin="layout" path="M -3.33333E-6 4.44444E-6 L 0.00209 0.88888 " pathEditMode="relative" rAng="0" ptsTypes="AA">
                                      <p:cBhvr>
                                        <p:cTn id="22" dur="2000" fill="hold"/>
                                        <p:tgtEl>
                                          <p:spTgt spid="17410"/>
                                        </p:tgtEl>
                                        <p:attrNameLst>
                                          <p:attrName>ppt_x</p:attrName>
                                          <p:attrName>ppt_y</p:attrName>
                                        </p:attrNameLst>
                                      </p:cBhvr>
                                      <p:rCtr x="1" y="4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0"/>
            <a:ext cx="6477000" cy="1600200"/>
          </a:xfrm>
        </p:spPr>
        <p:txBody>
          <a:bodyPr/>
          <a:lstStyle/>
          <a:p>
            <a:r>
              <a:rPr lang="en-US" dirty="0" smtClean="0"/>
              <a:t>Other names for palm oil are:</a:t>
            </a:r>
            <a:endParaRPr lang="en-US" dirty="0"/>
          </a:p>
        </p:txBody>
      </p:sp>
      <p:sp>
        <p:nvSpPr>
          <p:cNvPr id="3" name="Subtitle 2"/>
          <p:cNvSpPr>
            <a:spLocks noGrp="1"/>
          </p:cNvSpPr>
          <p:nvPr>
            <p:ph type="subTitle" idx="1"/>
          </p:nvPr>
        </p:nvSpPr>
        <p:spPr/>
        <p:txBody>
          <a:bodyPr/>
          <a:lstStyle/>
          <a:p>
            <a:endParaRPr lang="en-US" dirty="0"/>
          </a:p>
        </p:txBody>
      </p:sp>
      <p:sp>
        <p:nvSpPr>
          <p:cNvPr id="4" name="Rectangle 3"/>
          <p:cNvSpPr/>
          <p:nvPr/>
        </p:nvSpPr>
        <p:spPr>
          <a:xfrm>
            <a:off x="1371600" y="1524001"/>
            <a:ext cx="5867400" cy="4267199"/>
          </a:xfrm>
          <a:prstGeom prst="rect">
            <a:avLst/>
          </a:prstGeom>
        </p:spPr>
        <p:txBody>
          <a:bodyPr wrap="square">
            <a:spAutoFit/>
          </a:bodyPr>
          <a:lstStyle/>
          <a:p>
            <a:r>
              <a:rPr lang="en-US" dirty="0" smtClean="0"/>
              <a:t>Palmate</a:t>
            </a:r>
          </a:p>
          <a:p>
            <a:r>
              <a:rPr lang="en-US" dirty="0" smtClean="0"/>
              <a:t>Sodium Laureth Sulphate (Can also be from coconut)</a:t>
            </a:r>
          </a:p>
          <a:p>
            <a:r>
              <a:rPr lang="en-US" dirty="0" smtClean="0"/>
              <a:t>Sodium Lauryl Sulphates (can also be from ricinus oil)</a:t>
            </a:r>
          </a:p>
          <a:p>
            <a:r>
              <a:rPr lang="en-US" dirty="0" smtClean="0"/>
              <a:t>Sodium dodecyl Sulphate (SDS or NaDS)</a:t>
            </a:r>
          </a:p>
          <a:p>
            <a:r>
              <a:rPr lang="en-US" dirty="0" smtClean="0"/>
              <a:t>Elaeis Guineensis</a:t>
            </a:r>
          </a:p>
          <a:p>
            <a:r>
              <a:rPr lang="en-US" dirty="0" smtClean="0"/>
              <a:t>Glyceryl Stearate</a:t>
            </a:r>
          </a:p>
          <a:p>
            <a:r>
              <a:rPr lang="en-US" dirty="0" smtClean="0"/>
              <a:t>Stearic Acid</a:t>
            </a:r>
          </a:p>
          <a:p>
            <a:r>
              <a:rPr lang="en-US" dirty="0" smtClean="0"/>
              <a:t>Chemicals which contain palm oil</a:t>
            </a:r>
          </a:p>
          <a:p>
            <a:r>
              <a:rPr lang="en-US" dirty="0" smtClean="0"/>
              <a:t>Steareth -2</a:t>
            </a:r>
          </a:p>
          <a:p>
            <a:r>
              <a:rPr lang="en-US" dirty="0" smtClean="0"/>
              <a:t>Steareth -20</a:t>
            </a:r>
          </a:p>
          <a:p>
            <a:r>
              <a:rPr lang="en-US" dirty="0" smtClean="0"/>
              <a:t>Sodium Lauryl Sulphate</a:t>
            </a:r>
          </a:p>
          <a:p>
            <a:r>
              <a:rPr lang="en-US" dirty="0" smtClean="0"/>
              <a:t>Sodium lauryl sulfoacetate (coconut and/or palm)</a:t>
            </a:r>
          </a:p>
          <a:p>
            <a:r>
              <a:rPr lang="en-US" dirty="0" smtClean="0"/>
              <a:t>Hydrated palm glycerides</a:t>
            </a:r>
          </a:p>
          <a:p>
            <a:r>
              <a:rPr lang="en-US" dirty="0" smtClean="0"/>
              <a:t>Sodium isostearoyl lactylaye (derived from vegetable stearic acid)</a:t>
            </a:r>
            <a:endParaRPr lang="en-US" dirty="0"/>
          </a:p>
        </p:txBody>
      </p:sp>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5400" y="0"/>
            <a:ext cx="6477000" cy="1828800"/>
          </a:xfrm>
        </p:spPr>
        <p:txBody>
          <a:bodyPr/>
          <a:lstStyle/>
          <a:p>
            <a:r>
              <a:rPr lang="en-US" dirty="0" smtClean="0"/>
              <a:t>Palm oil “grows” IN:</a:t>
            </a:r>
            <a:endParaRPr lang="en-US" dirty="0"/>
          </a:p>
        </p:txBody>
      </p:sp>
      <p:sp>
        <p:nvSpPr>
          <p:cNvPr id="3" name="Subtitle 2"/>
          <p:cNvSpPr>
            <a:spLocks noGrp="1"/>
          </p:cNvSpPr>
          <p:nvPr>
            <p:ph type="subTitle" idx="1"/>
          </p:nvPr>
        </p:nvSpPr>
        <p:spPr/>
        <p:txBody>
          <a:bodyPr/>
          <a:lstStyle/>
          <a:p>
            <a:endParaRPr lang="en-US" dirty="0"/>
          </a:p>
        </p:txBody>
      </p:sp>
      <p:pic>
        <p:nvPicPr>
          <p:cNvPr id="17410" name="Picture 2" descr="http://www.cmzoo.org/images/imagepic-palmOil-IndonesiaMap.jpg"/>
          <p:cNvPicPr>
            <a:picLocks noChangeAspect="1" noChangeArrowheads="1"/>
          </p:cNvPicPr>
          <p:nvPr/>
        </p:nvPicPr>
        <p:blipFill>
          <a:blip r:embed="rId2" cstate="print"/>
          <a:srcRect/>
          <a:stretch>
            <a:fillRect/>
          </a:stretch>
        </p:blipFill>
        <p:spPr bwMode="auto">
          <a:xfrm>
            <a:off x="1066800" y="1981200"/>
            <a:ext cx="5943600" cy="3090672"/>
          </a:xfrm>
          <a:prstGeom prst="rect">
            <a:avLst/>
          </a:prstGeom>
          <a:noFill/>
        </p:spPr>
      </p:pic>
      <p:sp>
        <p:nvSpPr>
          <p:cNvPr id="5" name="Rectangle 4"/>
          <p:cNvSpPr/>
          <p:nvPr/>
        </p:nvSpPr>
        <p:spPr>
          <a:xfrm>
            <a:off x="2133600" y="5486400"/>
            <a:ext cx="4572000" cy="253916"/>
          </a:xfrm>
          <a:prstGeom prst="rect">
            <a:avLst/>
          </a:prstGeom>
        </p:spPr>
        <p:txBody>
          <a:bodyPr>
            <a:spAutoFit/>
          </a:bodyPr>
          <a:lstStyle/>
          <a:p>
            <a:r>
              <a:rPr lang="en-US" sz="1050" i="1" dirty="0" smtClean="0">
                <a:solidFill>
                  <a:schemeClr val="bg1"/>
                </a:solidFill>
              </a:rPr>
              <a:t>http://www.cmzoo.org/images/imagepic-palmOil-IndonesiaMap.jpg</a:t>
            </a:r>
            <a:endParaRPr lang="en-US" sz="1050" i="1"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iterate type="lt">
                                    <p:tmPct val="5000"/>
                                  </p:iterate>
                                  <p:childTnLst>
                                    <p:set>
                                      <p:cBhvr>
                                        <p:cTn id="6" dur="1" fill="hold">
                                          <p:stCondLst>
                                            <p:cond delay="0"/>
                                          </p:stCondLst>
                                        </p:cTn>
                                        <p:tgtEl>
                                          <p:spTgt spid="17410"/>
                                        </p:tgtEl>
                                        <p:attrNameLst>
                                          <p:attrName>style.visibility</p:attrName>
                                        </p:attrNameLst>
                                      </p:cBhvr>
                                      <p:to>
                                        <p:strVal val="visible"/>
                                      </p:to>
                                    </p:set>
                                    <p:anim calcmode="lin" valueType="num">
                                      <p:cBhvr>
                                        <p:cTn id="7" dur="3000" fill="hold"/>
                                        <p:tgtEl>
                                          <p:spTgt spid="17410"/>
                                        </p:tgtEl>
                                        <p:attrNameLst>
                                          <p:attrName>ppt_w</p:attrName>
                                        </p:attrNameLst>
                                      </p:cBhvr>
                                      <p:tavLst>
                                        <p:tav tm="0">
                                          <p:val>
                                            <p:fltVal val="0"/>
                                          </p:val>
                                        </p:tav>
                                        <p:tav tm="100000">
                                          <p:val>
                                            <p:strVal val="#ppt_w"/>
                                          </p:val>
                                        </p:tav>
                                      </p:tavLst>
                                    </p:anim>
                                    <p:anim calcmode="lin" valueType="num">
                                      <p:cBhvr>
                                        <p:cTn id="8" dur="3000" fill="hold"/>
                                        <p:tgtEl>
                                          <p:spTgt spid="17410"/>
                                        </p:tgtEl>
                                        <p:attrNameLst>
                                          <p:attrName>ppt_h</p:attrName>
                                        </p:attrNameLst>
                                      </p:cBhvr>
                                      <p:tavLst>
                                        <p:tav tm="0">
                                          <p:val>
                                            <p:fltVal val="0"/>
                                          </p:val>
                                        </p:tav>
                                        <p:tav tm="100000">
                                          <p:val>
                                            <p:strVal val="#ppt_h"/>
                                          </p:val>
                                        </p:tav>
                                      </p:tavLst>
                                    </p:anim>
                                    <p:anim calcmode="lin" valueType="num">
                                      <p:cBhvr>
                                        <p:cTn id="9" dur="3000" fill="hold"/>
                                        <p:tgtEl>
                                          <p:spTgt spid="17410"/>
                                        </p:tgtEl>
                                        <p:attrNameLst>
                                          <p:attrName>style.rotation</p:attrName>
                                        </p:attrNameLst>
                                      </p:cBhvr>
                                      <p:tavLst>
                                        <p:tav tm="0">
                                          <p:val>
                                            <p:fltVal val="90"/>
                                          </p:val>
                                        </p:tav>
                                        <p:tav tm="100000">
                                          <p:val>
                                            <p:fltVal val="0"/>
                                          </p:val>
                                        </p:tav>
                                      </p:tavLst>
                                    </p:anim>
                                    <p:animEffect transition="in" filter="fade">
                                      <p:cBhvr>
                                        <p:cTn id="10" dur="3000"/>
                                        <p:tgtEl>
                                          <p:spTgt spid="174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38400" y="762000"/>
            <a:ext cx="3886200" cy="685800"/>
          </a:xfrm>
        </p:spPr>
        <p:txBody>
          <a:bodyPr/>
          <a:lstStyle/>
          <a:p>
            <a:r>
              <a:rPr lang="en-US" dirty="0" smtClean="0"/>
              <a:t> THIS IS A GOOD LABEL </a:t>
            </a:r>
            <a:r>
              <a:rPr lang="en-US" dirty="0" smtClean="0">
                <a:sym typeface="Wingdings" pitchFamily="2" charset="2"/>
              </a:rPr>
              <a:t></a:t>
            </a:r>
            <a:endParaRPr lang="en-US" dirty="0"/>
          </a:p>
        </p:txBody>
      </p:sp>
      <p:pic>
        <p:nvPicPr>
          <p:cNvPr id="4" name="Picture 2" descr="http://apnnews.com/wp-content/uploads/2011/06/RSPO-logo.jpg"/>
          <p:cNvPicPr>
            <a:picLocks noChangeAspect="1" noChangeArrowheads="1"/>
          </p:cNvPicPr>
          <p:nvPr/>
        </p:nvPicPr>
        <p:blipFill>
          <a:blip r:embed="rId2" cstate="print"/>
          <a:srcRect/>
          <a:stretch>
            <a:fillRect/>
          </a:stretch>
        </p:blipFill>
        <p:spPr bwMode="auto">
          <a:xfrm>
            <a:off x="2057400" y="1371600"/>
            <a:ext cx="4648200" cy="4462272"/>
          </a:xfrm>
          <a:prstGeom prst="rect">
            <a:avLst/>
          </a:prstGeom>
          <a:noFill/>
        </p:spPr>
      </p:pic>
      <p:sp>
        <p:nvSpPr>
          <p:cNvPr id="5" name="Rectangle 4"/>
          <p:cNvSpPr/>
          <p:nvPr/>
        </p:nvSpPr>
        <p:spPr>
          <a:xfrm>
            <a:off x="2057400" y="5562600"/>
            <a:ext cx="4572000" cy="253916"/>
          </a:xfrm>
          <a:prstGeom prst="rect">
            <a:avLst/>
          </a:prstGeom>
        </p:spPr>
        <p:txBody>
          <a:bodyPr>
            <a:spAutoFit/>
          </a:bodyPr>
          <a:lstStyle/>
          <a:p>
            <a:r>
              <a:rPr lang="en-US" sz="1050" i="1" dirty="0" smtClean="0">
                <a:solidFill>
                  <a:schemeClr val="bg1"/>
                </a:solidFill>
              </a:rPr>
              <a:t>http://www.rspo.org/media/RSPO_Trademark_Logo.png</a:t>
            </a:r>
            <a:endParaRPr lang="en-US" sz="1050" i="1"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4953000"/>
            <a:ext cx="3200400" cy="685800"/>
          </a:xfrm>
        </p:spPr>
        <p:txBody>
          <a:bodyPr>
            <a:normAutofit/>
          </a:bodyPr>
          <a:lstStyle/>
          <a:p>
            <a:r>
              <a:rPr lang="en-US" dirty="0" smtClean="0"/>
              <a:t>HELP ME, PLEASE!</a:t>
            </a:r>
            <a:endParaRPr lang="en-US" dirty="0"/>
          </a:p>
        </p:txBody>
      </p:sp>
      <p:sp>
        <p:nvSpPr>
          <p:cNvPr id="5" name="Subtitle 2"/>
          <p:cNvSpPr txBox="1">
            <a:spLocks/>
          </p:cNvSpPr>
          <p:nvPr/>
        </p:nvSpPr>
        <p:spPr>
          <a:xfrm>
            <a:off x="4419600" y="1"/>
            <a:ext cx="4724400" cy="3276600"/>
          </a:xfrm>
          <a:prstGeom prst="rect">
            <a:avLst/>
          </a:prstGeom>
        </p:spPr>
        <p:txBody>
          <a:bodyPr vert="horz" anchor="ctr">
            <a:normAutofit/>
          </a:bodyPr>
          <a:lstStyle/>
          <a:p>
            <a:pPr marL="0" marR="0" lvl="0" indent="0" algn="l" defTabSz="914400" rtl="0" eaLnBrk="1" fontAlgn="auto" latinLnBrk="0" hangingPunct="1">
              <a:lnSpc>
                <a:spcPct val="100000"/>
              </a:lnSpc>
              <a:spcBef>
                <a:spcPts val="700"/>
              </a:spcBef>
              <a:spcAft>
                <a:spcPts val="0"/>
              </a:spcAft>
              <a:buClr>
                <a:schemeClr val="accent2"/>
              </a:buClr>
              <a:buSzPct val="60000"/>
              <a:buFont typeface="Wingdings"/>
              <a:buNone/>
              <a:tabLst/>
              <a:defRPr/>
            </a:pPr>
            <a:r>
              <a:rPr kumimoji="0" lang="en-US" sz="2600" b="0" i="0" u="none" strike="noStrike" kern="1200" cap="none" spc="0" normalizeH="0" baseline="0" noProof="0" dirty="0" smtClean="0">
                <a:ln>
                  <a:noFill/>
                </a:ln>
                <a:solidFill>
                  <a:srgbClr val="FFFFFF"/>
                </a:solidFill>
                <a:effectLst/>
                <a:uLnTx/>
                <a:uFillTx/>
                <a:latin typeface="+mn-lt"/>
                <a:ea typeface="+mn-ea"/>
                <a:cs typeface="+mn-cs"/>
              </a:rPr>
              <a:t>There is going to be a can in your homeroom and you can put some of your extra change in there. It is going to be donated to help the orangutans.</a:t>
            </a:r>
            <a:endParaRPr kumimoji="0" lang="en-US" sz="2600" b="0" i="0" u="none" strike="noStrike" kern="1200" cap="none" spc="0" normalizeH="0" baseline="0" noProof="0" dirty="0">
              <a:ln>
                <a:noFill/>
              </a:ln>
              <a:solidFill>
                <a:srgbClr val="FFFFFF"/>
              </a:solidFill>
              <a:effectLst/>
              <a:uLnTx/>
              <a:uFillTx/>
              <a:latin typeface="+mn-lt"/>
              <a:ea typeface="+mn-ea"/>
              <a:cs typeface="+mn-cs"/>
            </a:endParaRPr>
          </a:p>
        </p:txBody>
      </p:sp>
      <p:pic>
        <p:nvPicPr>
          <p:cNvPr id="6" name="Picture 2" descr="http://upload.wikimedia.org/wikipedia/commons/a/a8/Empty_tin_can2009-01-19.jpg"/>
          <p:cNvPicPr>
            <a:picLocks noChangeAspect="1" noChangeArrowheads="1"/>
          </p:cNvPicPr>
          <p:nvPr/>
        </p:nvPicPr>
        <p:blipFill>
          <a:blip r:embed="rId2" cstate="print">
            <a:lum/>
          </a:blip>
          <a:srcRect/>
          <a:stretch>
            <a:fillRect/>
          </a:stretch>
        </p:blipFill>
        <p:spPr bwMode="auto">
          <a:xfrm>
            <a:off x="1143000" y="7696200"/>
            <a:ext cx="3008267" cy="3657600"/>
          </a:xfrm>
          <a:prstGeom prst="rect">
            <a:avLst/>
          </a:prstGeom>
          <a:ln>
            <a:noFill/>
          </a:ln>
          <a:effectLst>
            <a:softEdge rad="112500"/>
          </a:effectLst>
        </p:spPr>
      </p:pic>
      <p:sp>
        <p:nvSpPr>
          <p:cNvPr id="7" name="TextBox 6"/>
          <p:cNvSpPr txBox="1"/>
          <p:nvPr/>
        </p:nvSpPr>
        <p:spPr>
          <a:xfrm>
            <a:off x="4419600" y="0"/>
            <a:ext cx="4724400" cy="492443"/>
          </a:xfrm>
          <a:prstGeom prst="rect">
            <a:avLst/>
          </a:prstGeom>
          <a:noFill/>
        </p:spPr>
        <p:txBody>
          <a:bodyPr wrap="square" rtlCol="0">
            <a:spAutoFit/>
          </a:bodyPr>
          <a:lstStyle/>
          <a:p>
            <a:r>
              <a:rPr lang="en-US" sz="2600" dirty="0" smtClean="0"/>
              <a:t>This is how you can help:</a:t>
            </a:r>
            <a:endParaRPr lang="en-US" sz="2600" dirty="0"/>
          </a:p>
        </p:txBody>
      </p:sp>
      <p:sp>
        <p:nvSpPr>
          <p:cNvPr id="9" name="Rectangle 8"/>
          <p:cNvSpPr/>
          <p:nvPr/>
        </p:nvSpPr>
        <p:spPr>
          <a:xfrm>
            <a:off x="0" y="4419600"/>
            <a:ext cx="3810000" cy="415498"/>
          </a:xfrm>
          <a:prstGeom prst="rect">
            <a:avLst/>
          </a:prstGeom>
        </p:spPr>
        <p:txBody>
          <a:bodyPr wrap="square">
            <a:spAutoFit/>
          </a:bodyPr>
          <a:lstStyle/>
          <a:p>
            <a:r>
              <a:rPr lang="en-US" sz="1050" i="1" dirty="0" smtClean="0">
                <a:solidFill>
                  <a:schemeClr val="bg1"/>
                </a:solidFill>
              </a:rPr>
              <a:t>http://www.bbc.co.uk/nature/images/ic/credit/640x395/s/su/sumatran_orangutan/sumatran_orangutan_1.jpg</a:t>
            </a:r>
            <a:endParaRPr lang="en-US" sz="1050" i="1" dirty="0">
              <a:solidFill>
                <a:schemeClr val="bg1"/>
              </a:solidFill>
            </a:endParaRPr>
          </a:p>
        </p:txBody>
      </p:sp>
      <p:pic>
        <p:nvPicPr>
          <p:cNvPr id="2" name="Picture 2" descr="http://www.bbc.co.uk/nature/images/ic/credit/640x395/s/su/sumatran_orangutan/sumatran_orangutan_1.jpg"/>
          <p:cNvPicPr>
            <a:picLocks noChangeAspect="1" noChangeArrowheads="1"/>
          </p:cNvPicPr>
          <p:nvPr/>
        </p:nvPicPr>
        <p:blipFill>
          <a:blip r:embed="rId3" cstate="print"/>
          <a:srcRect/>
          <a:stretch>
            <a:fillRect/>
          </a:stretch>
        </p:blipFill>
        <p:spPr bwMode="auto">
          <a:xfrm>
            <a:off x="304800" y="-4419600"/>
            <a:ext cx="4191000" cy="3886200"/>
          </a:xfrm>
          <a:prstGeom prst="rect">
            <a:avLst/>
          </a:prstGeom>
          <a:noFill/>
        </p:spPr>
      </p:pic>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77778E-7 1.11111E-6 C 0.07066 -0.00208 0.13958 -0.0088 0.21007 -0.01273 C 0.24097 -0.01458 0.30278 -0.01806 0.30278 -0.01783 C 0.31771 -0.02199 0.33212 -0.02917 0.34722 -0.03333 C 0.35365 -0.03704 0.3599 -0.03889 0.36632 -0.04051 C 0.38073 -0.05301 0.36319 -0.03958 0.39184 -0.04838 C 0.3941 -0.04908 0.39583 -0.05301 0.39809 -0.0537 C 0.40747 -0.05741 0.41736 -0.05741 0.42691 -0.06111 C 0.43403 -0.06921 0.44236 -0.06783 0.45069 -0.07153 C 0.46528 -0.07824 0.48021 -0.08519 0.49531 -0.08935 C 0.50608 -0.09745 0.51493 -0.09745 0.52726 -0.09954 C 0.5349 -0.10232 0.54045 -0.1088 0.54792 -0.11204 C 0.55382 -0.11875 0.56111 -0.12732 0.56701 -0.13241 C 0.58108 -0.14468 0.59844 -0.14838 0.61181 -0.1632 C 0.62309 -0.17616 0.61094 -0.16482 0.61962 -0.17847 C 0.63056 -0.19607 0.6441 -0.21042 0.65451 -0.22917 C 0.65937 -0.2382 0.66319 -0.25 0.66753 -0.25972 C 0.66632 -0.28958 0.66892 -0.32245 0.64826 -0.33357 C 0.62031 -0.3669 0.58333 -0.3838 0.54983 -0.39491 C 0.54028 -0.39792 0.53299 -0.40463 0.52396 -0.40741 C 0.51753 -0.41412 0.51354 -0.42408 0.50816 -0.43264 C 0.50556 -0.44468 0.49931 -0.44722 0.49531 -0.45833 C 0.48715 -0.48056 0.4849 -0.50023 0.48108 -0.52431 C 0.47778 -0.5669 0.46389 -0.6706 0.48576 -0.69514 C 0.48941 -0.70972 0.49375 -0.73079 0.50191 -0.74097 C 0.50503 -0.74537 0.5092 -0.74954 0.51302 -0.75347 C 0.51458 -0.75533 0.51753 -0.7588 0.51753 -0.75833 C 0.52031 -0.77199 0.53038 -0.7794 0.53681 -0.78889 " pathEditMode="relative" rAng="0" ptsTypes="fffffffffffffffffffffffffffA">
                                      <p:cBhvr>
                                        <p:cTn id="6" dur="2000" fill="hold"/>
                                        <p:tgtEl>
                                          <p:spTgt spid="6"/>
                                        </p:tgtEl>
                                        <p:attrNameLst>
                                          <p:attrName>ppt_x</p:attrName>
                                          <p:attrName>ppt_y</p:attrName>
                                        </p:attrNameLst>
                                      </p:cBhvr>
                                      <p:rCtr x="334" y="-394"/>
                                    </p:animMotion>
                                  </p:childTnLst>
                                </p:cTn>
                              </p:par>
                            </p:childTnLst>
                          </p:cTn>
                        </p:par>
                        <p:par>
                          <p:cTn id="7" fill="hold">
                            <p:stCondLst>
                              <p:cond delay="2000"/>
                            </p:stCondLst>
                            <p:childTnLst>
                              <p:par>
                                <p:cTn id="8" presetID="42" presetClass="path" presetSubtype="0" accel="50000" decel="50000" fill="hold" nodeType="afterEffect">
                                  <p:stCondLst>
                                    <p:cond delay="0"/>
                                  </p:stCondLst>
                                  <p:childTnLst>
                                    <p:animMotion origin="layout" path="M 0 4.44444E-6 L -0.07083 0.725 " pathEditMode="relative" rAng="0" ptsTypes="AA">
                                      <p:cBhvr>
                                        <p:cTn id="9" dur="2000" fill="hold"/>
                                        <p:tgtEl>
                                          <p:spTgt spid="2"/>
                                        </p:tgtEl>
                                        <p:attrNameLst>
                                          <p:attrName>ppt_x</p:attrName>
                                          <p:attrName>ppt_y</p:attrName>
                                        </p:attrNameLst>
                                      </p:cBhvr>
                                      <p:rCtr x="-35" y="36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normAutofit fontScale="77500" lnSpcReduction="20000"/>
          </a:bodyPr>
          <a:lstStyle/>
          <a:p>
            <a:r>
              <a:rPr lang="en-US" dirty="0" smtClean="0"/>
              <a:t>From The </a:t>
            </a:r>
            <a:r>
              <a:rPr lang="en-US" dirty="0" err="1" smtClean="0"/>
              <a:t>Lorax</a:t>
            </a:r>
            <a:r>
              <a:rPr lang="en-US" dirty="0" smtClean="0"/>
              <a:t>. </a:t>
            </a:r>
          </a:p>
          <a:p>
            <a:r>
              <a:rPr lang="en-US" dirty="0" smtClean="0"/>
              <a:t>By: Dr. Seuss  </a:t>
            </a:r>
            <a:endParaRPr lang="en-US" dirty="0"/>
          </a:p>
        </p:txBody>
      </p:sp>
      <p:pic>
        <p:nvPicPr>
          <p:cNvPr id="20482" name="Picture 2" descr="http://t0.gstatic.com/images?q=tbn:ANd9GcTSQ7eIaCPGG4LRaRccJcoRU__Dyevv7fkN_rwxhHIJscyVTCWlm2bYyA73xw"/>
          <p:cNvPicPr>
            <a:picLocks noChangeAspect="1" noChangeArrowheads="1"/>
          </p:cNvPicPr>
          <p:nvPr/>
        </p:nvPicPr>
        <p:blipFill>
          <a:blip r:embed="rId2" cstate="print"/>
          <a:srcRect/>
          <a:stretch>
            <a:fillRect/>
          </a:stretch>
        </p:blipFill>
        <p:spPr bwMode="auto">
          <a:xfrm>
            <a:off x="1752600" y="1066800"/>
            <a:ext cx="5289549" cy="4882663"/>
          </a:xfrm>
          <a:prstGeom prst="rect">
            <a:avLst/>
          </a:prstGeom>
          <a:noFill/>
        </p:spPr>
      </p:pic>
      <p:sp>
        <p:nvSpPr>
          <p:cNvPr id="5" name="Rectangle 4"/>
          <p:cNvSpPr/>
          <p:nvPr/>
        </p:nvSpPr>
        <p:spPr>
          <a:xfrm>
            <a:off x="1752600" y="5715000"/>
            <a:ext cx="4572000" cy="253916"/>
          </a:xfrm>
          <a:prstGeom prst="rect">
            <a:avLst/>
          </a:prstGeom>
        </p:spPr>
        <p:txBody>
          <a:bodyPr>
            <a:spAutoFit/>
          </a:bodyPr>
          <a:lstStyle/>
          <a:p>
            <a:r>
              <a:rPr lang="en-US" sz="1050" i="1" dirty="0" smtClean="0">
                <a:solidFill>
                  <a:schemeClr val="bg1"/>
                </a:solidFill>
              </a:rPr>
              <a:t>http://media.treehugger.com/assets/images/2011/10/lorax-clean-coal.jpg</a:t>
            </a:r>
            <a:endParaRPr lang="en-US" sz="1050" i="1"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20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438400" y="5943600"/>
            <a:ext cx="6705600" cy="762000"/>
          </a:xfrm>
        </p:spPr>
        <p:txBody>
          <a:bodyPr>
            <a:normAutofit/>
          </a:bodyPr>
          <a:lstStyle/>
          <a:p>
            <a:r>
              <a:rPr lang="en-US" sz="2000" dirty="0" smtClean="0"/>
              <a:t>This power point was made by: Tommy G. and Josie S.</a:t>
            </a:r>
            <a:endParaRPr lang="en-US" sz="2000" dirty="0"/>
          </a:p>
        </p:txBody>
      </p:sp>
      <p:pic>
        <p:nvPicPr>
          <p:cNvPr id="2052" name="Picture 4" descr="http://t0.gstatic.com/images?q=tbn:ANd9GcSskl6x_T5GNq5uMUGiEP_sHnX-W9zP83t9ZStVOc8k7_x31pFKrwUXB0j3"/>
          <p:cNvPicPr>
            <a:picLocks noChangeAspect="1" noChangeArrowheads="1"/>
          </p:cNvPicPr>
          <p:nvPr/>
        </p:nvPicPr>
        <p:blipFill>
          <a:blip r:embed="rId3" cstate="print"/>
          <a:srcRect/>
          <a:stretch>
            <a:fillRect/>
          </a:stretch>
        </p:blipFill>
        <p:spPr bwMode="auto">
          <a:xfrm>
            <a:off x="0" y="0"/>
            <a:ext cx="3733800" cy="5968862"/>
          </a:xfrm>
          <a:prstGeom prst="rect">
            <a:avLst/>
          </a:prstGeom>
          <a:noFill/>
        </p:spPr>
      </p:pic>
      <p:sp>
        <p:nvSpPr>
          <p:cNvPr id="6" name="Rectangle 5"/>
          <p:cNvSpPr/>
          <p:nvPr/>
        </p:nvSpPr>
        <p:spPr>
          <a:xfrm>
            <a:off x="0" y="41702"/>
            <a:ext cx="2971800" cy="415498"/>
          </a:xfrm>
          <a:prstGeom prst="rect">
            <a:avLst/>
          </a:prstGeom>
        </p:spPr>
        <p:txBody>
          <a:bodyPr wrap="square">
            <a:spAutoFit/>
          </a:bodyPr>
          <a:lstStyle/>
          <a:p>
            <a:r>
              <a:rPr lang="en-US" sz="1050" i="1" dirty="0" smtClean="0">
                <a:solidFill>
                  <a:schemeClr val="bg1"/>
                </a:solidFill>
              </a:rPr>
              <a:t>http://i253.photobucket.com/albums/hh71/dhit/extras/orangutan_baby_smiling_8318.jpg</a:t>
            </a:r>
            <a:endParaRPr lang="en-US" sz="1050" i="1" dirty="0">
              <a:solidFill>
                <a:schemeClr val="bg1"/>
              </a:solidFill>
            </a:endParaRPr>
          </a:p>
        </p:txBody>
      </p:sp>
      <p:pic>
        <p:nvPicPr>
          <p:cNvPr id="2054" name="Picture 6" descr="http://4.bp.blogspot.com/-FV_sNdnb72Y/Ti1o0zEpwiI/AAAAAAAADBA/4kEm5EwoFlA/s1600/baby5.jpg"/>
          <p:cNvPicPr>
            <a:picLocks noChangeAspect="1" noChangeArrowheads="1"/>
          </p:cNvPicPr>
          <p:nvPr/>
        </p:nvPicPr>
        <p:blipFill>
          <a:blip r:embed="rId4" cstate="print"/>
          <a:srcRect/>
          <a:stretch>
            <a:fillRect/>
          </a:stretch>
        </p:blipFill>
        <p:spPr bwMode="auto">
          <a:xfrm>
            <a:off x="3733800" y="0"/>
            <a:ext cx="5410200" cy="6019800"/>
          </a:xfrm>
          <a:prstGeom prst="rect">
            <a:avLst/>
          </a:prstGeom>
          <a:noFill/>
        </p:spPr>
      </p:pic>
      <p:sp>
        <p:nvSpPr>
          <p:cNvPr id="7" name="Rectangle 6"/>
          <p:cNvSpPr/>
          <p:nvPr/>
        </p:nvSpPr>
        <p:spPr>
          <a:xfrm>
            <a:off x="4343400" y="0"/>
            <a:ext cx="4572000" cy="415498"/>
          </a:xfrm>
          <a:prstGeom prst="rect">
            <a:avLst/>
          </a:prstGeom>
        </p:spPr>
        <p:txBody>
          <a:bodyPr>
            <a:spAutoFit/>
          </a:bodyPr>
          <a:lstStyle/>
          <a:p>
            <a:r>
              <a:rPr lang="en-US" sz="1050" i="1" dirty="0" smtClean="0">
                <a:solidFill>
                  <a:schemeClr val="bg1"/>
                </a:solidFill>
              </a:rPr>
              <a:t>http://4.bp.blogspot.com/-FV_sNdnb72Y/Ti1o0zEpwiI/AAAAAAAADBA/4kEm5EwoFlA/s1600/baby5.jpg</a:t>
            </a:r>
            <a:endParaRPr lang="en-US" sz="1050" i="1" dirty="0">
              <a:solidFill>
                <a:schemeClr val="bg1"/>
              </a:solidFill>
            </a:endParaRPr>
          </a:p>
        </p:txBody>
      </p:sp>
    </p:spTree>
  </p:cSld>
  <p:clrMapOvr>
    <a:masterClrMapping/>
  </p:clrMapOvr>
  <p:transition>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16"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plus(in)">
                                      <p:cBhvr>
                                        <p:cTn id="7" dur="2000"/>
                                        <p:tgtEl>
                                          <p:spTgt spid="2052"/>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nodeType="clickEffect">
                                  <p:stCondLst>
                                    <p:cond delay="0"/>
                                  </p:stCondLst>
                                  <p:childTnLst>
                                    <p:set>
                                      <p:cBhvr>
                                        <p:cTn id="11" dur="1" fill="hold">
                                          <p:stCondLst>
                                            <p:cond delay="0"/>
                                          </p:stCondLst>
                                        </p:cTn>
                                        <p:tgtEl>
                                          <p:spTgt spid="2054"/>
                                        </p:tgtEl>
                                        <p:attrNameLst>
                                          <p:attrName>style.visibility</p:attrName>
                                        </p:attrNameLst>
                                      </p:cBhvr>
                                      <p:to>
                                        <p:strVal val="visible"/>
                                      </p:to>
                                    </p:set>
                                    <p:anim calcmode="lin" valueType="num">
                                      <p:cBhvr additive="base">
                                        <p:cTn id="12" dur="3000" fill="hold"/>
                                        <p:tgtEl>
                                          <p:spTgt spid="2054"/>
                                        </p:tgtEl>
                                        <p:attrNameLst>
                                          <p:attrName>ppt_x</p:attrName>
                                        </p:attrNameLst>
                                      </p:cBhvr>
                                      <p:tavLst>
                                        <p:tav tm="0">
                                          <p:val>
                                            <p:strVal val="#ppt_x"/>
                                          </p:val>
                                        </p:tav>
                                        <p:tav tm="100000">
                                          <p:val>
                                            <p:strVal val="#ppt_x"/>
                                          </p:val>
                                        </p:tav>
                                      </p:tavLst>
                                    </p:anim>
                                    <p:anim calcmode="lin" valueType="num">
                                      <p:cBhvr additive="base">
                                        <p:cTn id="13" dur="3000" fill="hold"/>
                                        <p:tgtEl>
                                          <p:spTgt spid="20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280</TotalTime>
  <Words>239</Words>
  <Application>Microsoft Office PowerPoint</Application>
  <PresentationFormat>On-screen Show (4:3)</PresentationFormat>
  <Paragraphs>36</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Median</vt:lpstr>
      <vt:lpstr>SAVE THE ORANGUTANS</vt:lpstr>
      <vt:lpstr>Palm oil tree</vt:lpstr>
      <vt:lpstr>Other names for palm oil are:</vt:lpstr>
      <vt:lpstr>Palm oil “grows” IN:</vt:lpstr>
      <vt:lpstr>Slide 5</vt:lpstr>
      <vt:lpstr>Slide 6</vt:lpstr>
      <vt:lpstr>Slide 7</vt:lpstr>
      <vt:lpstr>Slide 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SAVE THE ORANGUTANS</dc:title>
  <dc:creator>Student</dc:creator>
  <cp:lastModifiedBy>Teacher</cp:lastModifiedBy>
  <cp:revision>76</cp:revision>
  <dcterms:created xsi:type="dcterms:W3CDTF">2011-12-20T18:57:01Z</dcterms:created>
  <dcterms:modified xsi:type="dcterms:W3CDTF">2012-01-12T20:22:34Z</dcterms:modified>
</cp:coreProperties>
</file>